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84" r:id="rId2"/>
    <p:sldId id="257" r:id="rId3"/>
    <p:sldId id="258" r:id="rId4"/>
    <p:sldId id="259" r:id="rId5"/>
    <p:sldId id="262" r:id="rId6"/>
    <p:sldId id="264" r:id="rId7"/>
    <p:sldId id="550" r:id="rId8"/>
    <p:sldId id="263" r:id="rId9"/>
    <p:sldId id="260" r:id="rId10"/>
    <p:sldId id="261" r:id="rId11"/>
    <p:sldId id="545" r:id="rId12"/>
    <p:sldId id="549" r:id="rId13"/>
    <p:sldId id="548" r:id="rId14"/>
    <p:sldId id="546" r:id="rId15"/>
    <p:sldId id="266" r:id="rId16"/>
    <p:sldId id="54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19" d="100"/>
          <a:sy n="119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71459-4B91-284B-89BA-EFA467801B7C}" type="datetimeFigureOut">
              <a:rPr lang="en-US" smtClean="0"/>
              <a:t>4/7/22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B060D-279F-1C4D-BC1A-D008A7501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7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FB39-26E1-1B44-9A44-1C194F82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2B212C-4D01-7A42-BC7E-17048C2CF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4098B-AD0E-3247-8168-A5DC5CED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4/7/22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38CDC-A8EC-F040-8C6F-4AD838A8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5A761-7623-E543-9DA8-A91B3447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1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E664-E79D-7345-9C16-83485C3C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4171AE-49BE-AF48-A166-09547B826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88E2B-FE92-954D-82CE-A5E8C93D0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4/7/22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6DF33-61E8-0447-B7EB-5BF18CA2B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7B8C5-DE85-F34B-9383-1504970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86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A87750-094D-EB4E-801B-607CECA81D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73239-8A2F-4D4A-BF07-5718E54C3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A4B78-EB34-BF46-8276-4BDA15F4D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4/7/22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BDEB5-7D9F-D74C-94A5-B7757995A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EB5B2-5A7C-B842-8786-82BD6148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8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788-0572-CA4C-9CC6-285F12B8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A1B99-741D-F141-B289-8ED67AB46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474E6-ECF8-E043-BE5A-95582DF89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4/7/22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B622-5A7A-7B49-9899-EACD9CF0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A9792-18B3-AF48-8ABF-3F09537AA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6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C953-B805-7A49-8707-9AAA7679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19FE1-954A-1F47-907A-1EF9B528A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CE8A5-558C-3B4A-8E9B-11A28DEF6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4/7/22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0F967-6CB2-F243-BA50-C4C767512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22D3B-F7F0-8647-934B-87B54E3A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88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FFA1-3A40-2F42-A2C6-F19492CC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47AA3-E764-AA46-9731-13DE5154E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E52EF-6C01-F94B-B55F-981D2CB9D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DE0E2-A180-654D-8EDF-13BE521D4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4/7/22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AA3CD-FBEB-E74E-BFCA-832A5DF46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44463-53CB-444E-8F4B-95075B59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4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94215-B24B-B44C-B07B-4FC9490E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EE73E-60B2-B740-BB05-89DF47555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D7BC0-52C1-EE47-9A1B-3FDCED44E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420E6D-3F97-5245-88E3-ED9246972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69AF69-8468-0C4A-AE92-28245A3137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4B7A6-424C-7546-82B4-92E9724C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4/7/22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FBB5A-2A04-684E-A2D5-D87F92E7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20154C-6106-AC43-B4B2-E3FDCA59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36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1EFD-E621-A340-8A86-623A2EA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68A704-0104-AB4C-9327-CA2F51F5D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4/7/22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0DCF92-BEB7-CF4D-9106-15CF1C896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31859-C417-D449-99B6-81F907712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52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5C5A3-1529-EC4A-A7E9-F9339A90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4/7/22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17105-E432-C145-BC07-F4B88D90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9D2FE-3ACF-8642-97D5-40B0E0488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F1FB-B437-F747-A624-82CADBCE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EEFDB-D7C9-DD40-8817-04351561C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4C9E3-77C4-6845-BFCC-CB6BD0EF9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6C313-7A92-B84F-BC52-9711192D2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4/7/22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F3D85-94A5-B54C-9B3A-F5EB9C275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38626-DC52-C445-BC36-371FC479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BF209-D6DE-2C4D-A18B-F405825BF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E04A70-610F-DD4C-8015-8EA169978C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E9F8A-F036-C241-A85A-41334A627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6DE8F-B234-C84F-B257-6A6ACB3EB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4/7/22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B5722-18B3-AC46-9E79-28268385B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B288-0C99-3543-9E0D-3BAE70A5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10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78FE62-631E-0541-A8C4-BB8059DF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75E63-4B81-754E-9196-CC5ABF3F1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5BA56-CF4F-5E43-A168-A0FE1B5BE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79CD-4FD8-0E45-8BD8-E03D54D40AA3}" type="datetimeFigureOut">
              <a:rPr lang="en-US" smtClean="0"/>
              <a:t>4/7/22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855B4-77D7-4545-AD08-95FAAB75E2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1868E-8D2C-8041-A867-68D6553C8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50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06 </a:t>
            </a:r>
            <a:r>
              <a:rPr lang="en-US" sz="4800" dirty="0" err="1"/>
              <a:t>misc</a:t>
            </a:r>
            <a:r>
              <a:rPr lang="en-US" sz="4800" dirty="0"/>
              <a:t> fitting issues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911DB7-22F8-0A41-B948-33F92B705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7393" y="3984300"/>
            <a:ext cx="7984149" cy="2953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DD22FE-8D13-5840-B2BD-75828F982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67" t="50000"/>
          <a:stretch/>
        </p:blipFill>
        <p:spPr>
          <a:xfrm>
            <a:off x="109617" y="4143432"/>
            <a:ext cx="3830594" cy="27941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6C663D-5431-8A46-ADDE-63665AC2FF37}"/>
                  </a:ext>
                </a:extLst>
              </p:cNvPr>
              <p:cNvSpPr/>
              <p:nvPr/>
            </p:nvSpPr>
            <p:spPr>
              <a:xfrm>
                <a:off x="1238941" y="1160296"/>
                <a:ext cx="9111049" cy="3108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Another remedy is to put ”soft” constraints on the model; Bayesian inference or ad-hoc terms to the likelihood can both stabilize against overfitting.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Here a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 w</a:t>
                </a:r>
                <a:r>
                  <a:rPr lang="en-US" sz="2800" baseline="30000" dirty="0"/>
                  <a:t>2</a:t>
                </a:r>
                <a:r>
                  <a:rPr lang="en-US" sz="2800" dirty="0"/>
                  <a:t>  term in the loss function penalizes solutions with large coefficients.  This is equivalent to a normally-distributed prior distribution on each of the polynomial coefficients  </a:t>
                </a:r>
                <a:r>
                  <a:rPr lang="en-US" sz="2800" i="1" dirty="0" err="1"/>
                  <a:t>w</a:t>
                </a:r>
                <a:r>
                  <a:rPr lang="en-US" sz="2800" i="1" baseline="-25000" dirty="0" err="1"/>
                  <a:t>i</a:t>
                </a:r>
                <a:endParaRPr lang="en-US" sz="2800" i="1" baseline="-250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6C663D-5431-8A46-ADDE-63665AC2F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941" y="1160296"/>
                <a:ext cx="9111049" cy="3108543"/>
              </a:xfrm>
              <a:prstGeom prst="rect">
                <a:avLst/>
              </a:prstGeom>
              <a:blipFill>
                <a:blip r:embed="rId4"/>
                <a:stretch>
                  <a:fillRect l="-1391" t="-2041" r="-1808" b="-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C956CDAF-B484-7C45-968A-D92588DC8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490" y="-9989"/>
            <a:ext cx="10515600" cy="1325563"/>
          </a:xfrm>
        </p:spPr>
        <p:txBody>
          <a:bodyPr/>
          <a:lstStyle/>
          <a:p>
            <a:r>
              <a:rPr lang="en-US" dirty="0"/>
              <a:t>Don’t overfit:  regularize</a:t>
            </a:r>
          </a:p>
        </p:txBody>
      </p:sp>
    </p:spTree>
    <p:extLst>
      <p:ext uri="{BB962C8B-B14F-4D97-AF65-F5344CB8AC3E}">
        <p14:creationId xmlns:p14="http://schemas.microsoft.com/office/powerpoint/2010/main" val="242062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and second derivatives in multiple dimensions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7FB9A-8E42-DF46-A292-8EF578C4F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54" y="2857500"/>
            <a:ext cx="11074400" cy="114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3"/>
                <a:stretch>
                  <a:fillRect l="-166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846711-1F30-3847-B3F4-2393832C13F9}"/>
              </a:ext>
            </a:extLst>
          </p:cNvPr>
          <p:cNvSpPr/>
          <p:nvPr/>
        </p:nvSpPr>
        <p:spPr>
          <a:xfrm>
            <a:off x="5623422" y="4347734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n x 1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57CCDC-E984-2641-B8EB-1DDCDBDACA5B}"/>
              </a:ext>
            </a:extLst>
          </p:cNvPr>
          <p:cNvSpPr/>
          <p:nvPr/>
        </p:nvSpPr>
        <p:spPr>
          <a:xfrm>
            <a:off x="9519483" y="434773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n x n </a:t>
            </a:r>
          </a:p>
          <a:p>
            <a:r>
              <a:rPr lang="en-US" b="1" dirty="0">
                <a:latin typeface="Times" pitchFamily="2" charset="0"/>
              </a:rPr>
              <a:t>symmetric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894E92-5A5F-2D45-93BB-6972B98B73C9}"/>
              </a:ext>
            </a:extLst>
          </p:cNvPr>
          <p:cNvSpPr/>
          <p:nvPr/>
        </p:nvSpPr>
        <p:spPr>
          <a:xfrm>
            <a:off x="5442335" y="5452234"/>
            <a:ext cx="2537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Which way is downhill?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26E9E7-3C69-6544-9318-6B7AD43998B5}"/>
              </a:ext>
            </a:extLst>
          </p:cNvPr>
          <p:cNvSpPr/>
          <p:nvPr/>
        </p:nvSpPr>
        <p:spPr>
          <a:xfrm>
            <a:off x="9153672" y="5452234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Which way is the</a:t>
            </a:r>
          </a:p>
          <a:p>
            <a:r>
              <a:rPr lang="en-US" b="1" dirty="0">
                <a:latin typeface="Times" pitchFamily="2" charset="0"/>
              </a:rPr>
              <a:t>maximum, minimum</a:t>
            </a:r>
          </a:p>
          <a:p>
            <a:r>
              <a:rPr lang="en-US" b="1" dirty="0">
                <a:latin typeface="Times" pitchFamily="2" charset="0"/>
              </a:rPr>
              <a:t>curvature?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712EB0-FD7A-CA48-BBB7-EC1188881BFF}"/>
              </a:ext>
            </a:extLst>
          </p:cNvPr>
          <p:cNvSpPr/>
          <p:nvPr/>
        </p:nvSpPr>
        <p:spPr>
          <a:xfrm>
            <a:off x="3434941" y="437475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What is 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961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hicago topographic map, elevation, relief">
            <a:extLst>
              <a:ext uri="{FF2B5EF4-FFF2-40B4-BE49-F238E27FC236}">
                <a16:creationId xmlns:a16="http://schemas.microsoft.com/office/drawing/2014/main" id="{97BD4197-8705-124F-8607-9D3049B340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060"/>
            <a:ext cx="3560781" cy="676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DD7BAC-B8B8-A74B-A2D2-EF0EFF3D3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221" y="614409"/>
            <a:ext cx="8012653" cy="8269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884C2A-1867-7D45-99D8-650BD362EE1E}"/>
              </a:ext>
            </a:extLst>
          </p:cNvPr>
          <p:cNvSpPr/>
          <p:nvPr/>
        </p:nvSpPr>
        <p:spPr>
          <a:xfrm>
            <a:off x="4614146" y="152744"/>
            <a:ext cx="6123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Gradient descent.. the simplest way to optimize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B83E8-42EB-0C45-8437-3B61A8DA972B}"/>
              </a:ext>
            </a:extLst>
          </p:cNvPr>
          <p:cNvSpPr/>
          <p:nvPr/>
        </p:nvSpPr>
        <p:spPr>
          <a:xfrm>
            <a:off x="4529878" y="1672235"/>
            <a:ext cx="5483552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 find </a:t>
            </a:r>
            <a:r>
              <a:rPr lang="en-US" sz="3600" dirty="0" err="1"/>
              <a:t>argmin_x</a:t>
            </a:r>
            <a:r>
              <a:rPr lang="en-US" sz="3600" dirty="0"/>
              <a:t>  f(x)</a:t>
            </a:r>
          </a:p>
          <a:p>
            <a:endParaRPr lang="en-US" sz="3600" dirty="0"/>
          </a:p>
          <a:p>
            <a:r>
              <a:rPr lang="en-US" sz="3600" dirty="0"/>
              <a:t>Start somewhere.  x</a:t>
            </a:r>
            <a:r>
              <a:rPr lang="en-US" sz="3600" baseline="-25000" dirty="0"/>
              <a:t>0</a:t>
            </a:r>
          </a:p>
          <a:p>
            <a:endParaRPr lang="en-US" sz="3600" baseline="-25000" dirty="0"/>
          </a:p>
          <a:p>
            <a:endParaRPr lang="en-US" sz="3600" baseline="-25000" dirty="0"/>
          </a:p>
          <a:p>
            <a:r>
              <a:rPr lang="en-US" sz="3600" dirty="0"/>
              <a:t>Measure or estimate ∇f(x</a:t>
            </a:r>
            <a:r>
              <a:rPr lang="en-US" sz="3600" baseline="-25000" dirty="0"/>
              <a:t>0</a:t>
            </a:r>
            <a:r>
              <a:rPr lang="en-US" sz="3600" dirty="0"/>
              <a:t>)</a:t>
            </a:r>
          </a:p>
          <a:p>
            <a:endParaRPr lang="en-US" sz="3600" dirty="0"/>
          </a:p>
          <a:p>
            <a:r>
              <a:rPr lang="en-US" sz="3600" dirty="0"/>
              <a:t>Set x</a:t>
            </a:r>
            <a:r>
              <a:rPr lang="en-US" sz="3600" baseline="-25000" dirty="0"/>
              <a:t>1</a:t>
            </a:r>
            <a:r>
              <a:rPr lang="en-US" sz="3600" dirty="0"/>
              <a:t> = x</a:t>
            </a:r>
            <a:r>
              <a:rPr lang="en-US" sz="3600" baseline="-25000" dirty="0"/>
              <a:t>0</a:t>
            </a:r>
            <a:r>
              <a:rPr lang="en-US" sz="3600" dirty="0"/>
              <a:t> - constant * ∇f(x</a:t>
            </a:r>
            <a:r>
              <a:rPr lang="en-US" sz="3600" baseline="-25000" dirty="0"/>
              <a:t>0</a:t>
            </a:r>
            <a:r>
              <a:rPr lang="en-US" sz="3600" dirty="0"/>
              <a:t>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4792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C3E7-4B08-DD4D-ABFB-563B49E2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68EBD-A5DA-5C4D-B41E-C26CBEC06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on-convex optimization. We utilize stochastic gradient descent to find...  | Download Scientific Diagram">
            <a:extLst>
              <a:ext uri="{FF2B5EF4-FFF2-40B4-BE49-F238E27FC236}">
                <a16:creationId xmlns:a16="http://schemas.microsoft.com/office/drawing/2014/main" id="{4CF89F82-5679-494A-9F28-13C7EF07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54" y="1096963"/>
            <a:ext cx="762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241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4F371-5D29-0D4F-A986-DD9F914DF1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9410" y="259286"/>
                <a:ext cx="5175324" cy="645348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When we are at the maximum of the likelihood, ∇f is 0.</a:t>
                </a:r>
              </a:p>
              <a:p>
                <a:r>
                  <a:rPr lang="en-US" dirty="0"/>
                  <a:t>So the lowest-order term in the Taylor expansion that depends on x is the quadratic term,</a:t>
                </a:r>
              </a:p>
              <a:p>
                <a:pPr marL="0" indent="0">
                  <a:buNone/>
                </a:pPr>
                <a:r>
                  <a:rPr lang="en-US" dirty="0"/>
                  <a:t>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(</a:t>
                </a:r>
                <a:r>
                  <a:rPr lang="en-US" b="1" dirty="0"/>
                  <a:t>x</a:t>
                </a:r>
                <a:r>
                  <a:rPr lang="en-US" dirty="0"/>
                  <a:t>-</a:t>
                </a:r>
                <a:r>
                  <a:rPr lang="en-US" b="1" dirty="0"/>
                  <a:t>x</a:t>
                </a:r>
                <a:r>
                  <a:rPr lang="en-US" baseline="-25000" dirty="0"/>
                  <a:t>0</a:t>
                </a:r>
                <a:r>
                  <a:rPr lang="en-US" dirty="0"/>
                  <a:t>)</a:t>
                </a:r>
                <a:r>
                  <a:rPr lang="en-US" baseline="30000" dirty="0"/>
                  <a:t>T</a:t>
                </a:r>
                <a:r>
                  <a:rPr lang="en-US" dirty="0"/>
                  <a:t> </a:t>
                </a:r>
                <a:r>
                  <a:rPr lang="en-US" b="1" dirty="0"/>
                  <a:t>H</a:t>
                </a:r>
                <a:r>
                  <a:rPr lang="en-US" dirty="0"/>
                  <a:t> (</a:t>
                </a:r>
                <a:r>
                  <a:rPr lang="en-US" b="1" dirty="0"/>
                  <a:t>x</a:t>
                </a:r>
                <a:r>
                  <a:rPr lang="en-US" dirty="0"/>
                  <a:t>-</a:t>
                </a:r>
                <a:r>
                  <a:rPr lang="en-US" b="1" dirty="0"/>
                  <a:t>x</a:t>
                </a:r>
                <a:r>
                  <a:rPr lang="en-US" baseline="-25000" dirty="0"/>
                  <a:t>0</a:t>
                </a:r>
                <a:r>
                  <a:rPr lang="en-US" dirty="0"/>
                  <a:t>)  </a:t>
                </a:r>
              </a:p>
              <a:p>
                <a:r>
                  <a:rPr lang="en-US" dirty="0"/>
                  <a:t>The eigenvectors and eigenvalues of this matrix are sometimes used by the solvers</a:t>
                </a:r>
              </a:p>
              <a:p>
                <a:r>
                  <a:rPr lang="en-US" dirty="0"/>
                  <a:t>They are sometimes useful for estimating uncertainty.  If you’ve ever gotten a OLS fit with a square array of “error correlation” terms, it originates from sampling the likelihood around the optimum to find the curvature.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4F371-5D29-0D4F-A986-DD9F914DF1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410" y="259286"/>
                <a:ext cx="5175324" cy="6453486"/>
              </a:xfrm>
              <a:blipFill>
                <a:blip r:embed="rId2"/>
                <a:stretch>
                  <a:fillRect l="-1711" t="-1572" r="-2689" b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Principal Component Analysis explained | by Matyas Amrouche | Towards Data  Science">
            <a:extLst>
              <a:ext uri="{FF2B5EF4-FFF2-40B4-BE49-F238E27FC236}">
                <a16:creationId xmlns:a16="http://schemas.microsoft.com/office/drawing/2014/main" id="{CFD112FC-A166-8B45-9984-1431FF2E9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9" y="259286"/>
            <a:ext cx="6482528" cy="619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542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6466-FDAE-AA47-8A41-C9D4E5EB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on Galton height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FC6B66-ED25-5D4A-8D31-C68C3F63E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25" y="1011219"/>
            <a:ext cx="8406276" cy="5604184"/>
          </a:xfrm>
        </p:spPr>
      </p:pic>
    </p:spTree>
    <p:extLst>
      <p:ext uri="{BB962C8B-B14F-4D97-AF65-F5344CB8AC3E}">
        <p14:creationId xmlns:p14="http://schemas.microsoft.com/office/powerpoint/2010/main" val="280461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on Galton height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666974"/>
            <a:ext cx="9201822" cy="6134548"/>
          </a:xfrm>
        </p:spPr>
      </p:pic>
    </p:spTree>
    <p:extLst>
      <p:ext uri="{BB962C8B-B14F-4D97-AF65-F5344CB8AC3E}">
        <p14:creationId xmlns:p14="http://schemas.microsoft.com/office/powerpoint/2010/main" val="2186802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0AA9-2F86-E046-8F9B-280F0878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75" y="7937"/>
            <a:ext cx="10515600" cy="1325563"/>
          </a:xfrm>
        </p:spPr>
        <p:txBody>
          <a:bodyPr/>
          <a:lstStyle/>
          <a:p>
            <a:r>
              <a:rPr lang="en-US" dirty="0"/>
              <a:t>Linear (polynomial coefficient) regression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41CD4-BDA5-C640-8596-05359E7C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90" y="1333500"/>
            <a:ext cx="7518400" cy="5524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82D7DA-7DD6-E840-9A73-0AACE65860A7}"/>
              </a:ext>
            </a:extLst>
          </p:cNvPr>
          <p:cNvSpPr/>
          <p:nvPr/>
        </p:nvSpPr>
        <p:spPr>
          <a:xfrm>
            <a:off x="7679635" y="4090457"/>
            <a:ext cx="4068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Artificial “training” dataset : </a:t>
            </a:r>
          </a:p>
          <a:p>
            <a:r>
              <a:rPr lang="en-US" dirty="0"/>
              <a:t>y = sin(2 𝜋 x) + 0.1 * N (mean=0, std=1)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2EF6D-1527-BF42-A3F7-08A79B1EF98E}"/>
              </a:ext>
            </a:extLst>
          </p:cNvPr>
          <p:cNvSpPr/>
          <p:nvPr/>
        </p:nvSpPr>
        <p:spPr>
          <a:xfrm>
            <a:off x="7576379" y="6021998"/>
            <a:ext cx="4068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 from Bishop, Pattern Recognition and Machine Learning (2006)</a:t>
            </a:r>
          </a:p>
        </p:txBody>
      </p:sp>
    </p:spTree>
    <p:extLst>
      <p:ext uri="{BB962C8B-B14F-4D97-AF65-F5344CB8AC3E}">
        <p14:creationId xmlns:p14="http://schemas.microsoft.com/office/powerpoint/2010/main" val="8424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903F48-743F-C842-BAD3-4A2F8D4C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90" y="0"/>
            <a:ext cx="9529097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F64ABB-0F0A-8B4D-982F-9D018BAA2054}"/>
              </a:ext>
            </a:extLst>
          </p:cNvPr>
          <p:cNvSpPr/>
          <p:nvPr/>
        </p:nvSpPr>
        <p:spPr>
          <a:xfrm>
            <a:off x="9727487" y="2792897"/>
            <a:ext cx="20205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OLS fits to polynomial coefficients minimizing mean squared error.</a:t>
            </a:r>
          </a:p>
          <a:p>
            <a:endParaRPr lang="en-US" dirty="0"/>
          </a:p>
          <a:p>
            <a:r>
              <a:rPr lang="en-US" dirty="0"/>
              <a:t>constant,</a:t>
            </a:r>
          </a:p>
          <a:p>
            <a:r>
              <a:rPr lang="en-US" dirty="0"/>
              <a:t>linear,</a:t>
            </a:r>
          </a:p>
          <a:p>
            <a:r>
              <a:rPr lang="en-US" dirty="0"/>
              <a:t>cubic and </a:t>
            </a:r>
          </a:p>
          <a:p>
            <a:r>
              <a:rPr lang="en-US" dirty="0"/>
              <a:t>x</a:t>
            </a:r>
            <a:r>
              <a:rPr lang="en-US" baseline="30000" dirty="0"/>
              <a:t>9  </a:t>
            </a:r>
            <a:r>
              <a:rPr lang="en-US" dirty="0"/>
              <a:t>- polynomials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783956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95AA-91A3-0F45-B5A6-CE60605E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look at the coefficients, they don’t inspire confidence: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135C5B-22FD-0F41-8645-6251F5A7A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0626" y="2974343"/>
            <a:ext cx="5705453" cy="366115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6D3002-0676-F147-8241-F8267A8D2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0" y="2751840"/>
            <a:ext cx="5705453" cy="41061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476304-A45D-364D-9DC5-56B667F0BCE5}"/>
              </a:ext>
            </a:extLst>
          </p:cNvPr>
          <p:cNvSpPr/>
          <p:nvPr/>
        </p:nvSpPr>
        <p:spPr>
          <a:xfrm>
            <a:off x="3041765" y="2086591"/>
            <a:ext cx="8312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More complex models have fit coefficients that start to look ugly:</a:t>
            </a:r>
          </a:p>
        </p:txBody>
      </p:sp>
    </p:spTree>
    <p:extLst>
      <p:ext uri="{BB962C8B-B14F-4D97-AF65-F5344CB8AC3E}">
        <p14:creationId xmlns:p14="http://schemas.microsoft.com/office/powerpoint/2010/main" val="106721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0CE4-1F4F-1143-BFD8-37706ACF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do this?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C9E2B0-BA37-FA4B-A23C-CE9901735924}"/>
              </a:ext>
            </a:extLst>
          </p:cNvPr>
          <p:cNvSpPr/>
          <p:nvPr/>
        </p:nvSpPr>
        <p:spPr>
          <a:xfrm>
            <a:off x="736779" y="2239039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164CB-8A9F-B946-9A76-0F83C930F938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B2736-4DDB-5A44-89DA-C8FE7720EA2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FC25E9-5C92-B944-86C9-620F2FE2F8D1}"/>
              </a:ext>
            </a:extLst>
          </p:cNvPr>
          <p:cNvSpPr/>
          <p:nvPr/>
        </p:nvSpPr>
        <p:spPr>
          <a:xfrm>
            <a:off x="7569904" y="2278345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119A9-8731-8E4B-843A-8FE9461F73FA}"/>
              </a:ext>
            </a:extLst>
          </p:cNvPr>
          <p:cNvSpPr/>
          <p:nvPr/>
        </p:nvSpPr>
        <p:spPr>
          <a:xfrm>
            <a:off x="3922490" y="2270200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9F97F7-1F81-CC4C-904F-67CE2B4BF0EC}"/>
              </a:ext>
            </a:extLst>
          </p:cNvPr>
          <p:cNvSpPr/>
          <p:nvPr/>
        </p:nvSpPr>
        <p:spPr>
          <a:xfrm>
            <a:off x="5857377" y="2270200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A50AD-A20A-AA40-A1A7-B90EACDCE43B}"/>
              </a:ext>
            </a:extLst>
          </p:cNvPr>
          <p:cNvSpPr/>
          <p:nvPr/>
        </p:nvSpPr>
        <p:spPr>
          <a:xfrm>
            <a:off x="2857311" y="2438327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7C3A3-C873-ED40-8559-14B1847C5C1C}"/>
              </a:ext>
            </a:extLst>
          </p:cNvPr>
          <p:cNvCxnSpPr>
            <a:cxnSpLocks/>
          </p:cNvCxnSpPr>
          <p:nvPr/>
        </p:nvCxnSpPr>
        <p:spPr>
          <a:xfrm>
            <a:off x="5896122" y="2305274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7316AA-293E-4E4F-BFDB-2859211BDD7F}"/>
              </a:ext>
            </a:extLst>
          </p:cNvPr>
          <p:cNvSpPr/>
          <p:nvPr/>
        </p:nvSpPr>
        <p:spPr>
          <a:xfrm>
            <a:off x="8698007" y="2291982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F74505-6882-E44F-B597-58DC3CEFE0BA}"/>
              </a:ext>
            </a:extLst>
          </p:cNvPr>
          <p:cNvSpPr/>
          <p:nvPr/>
        </p:nvSpPr>
        <p:spPr>
          <a:xfrm>
            <a:off x="3922489" y="3338568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ECA26-D429-3640-9189-3261D3AB8138}"/>
              </a:ext>
            </a:extLst>
          </p:cNvPr>
          <p:cNvSpPr/>
          <p:nvPr/>
        </p:nvSpPr>
        <p:spPr>
          <a:xfrm>
            <a:off x="6868365" y="3350496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4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AC872E-8DB3-534D-A117-DF8F9026536F}"/>
              </a:ext>
            </a:extLst>
          </p:cNvPr>
          <p:cNvSpPr/>
          <p:nvPr/>
        </p:nvSpPr>
        <p:spPr>
          <a:xfrm>
            <a:off x="5659059" y="1413929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D1C730-3729-2B4D-AAD5-A5037BF544EA}"/>
              </a:ext>
            </a:extLst>
          </p:cNvPr>
          <p:cNvSpPr/>
          <p:nvPr/>
        </p:nvSpPr>
        <p:spPr>
          <a:xfrm>
            <a:off x="8292408" y="2291983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178825-8416-F041-9A2B-4AB031A985DD}"/>
              </a:ext>
            </a:extLst>
          </p:cNvPr>
          <p:cNvSpPr/>
          <p:nvPr/>
        </p:nvSpPr>
        <p:spPr>
          <a:xfrm>
            <a:off x="7898416" y="2291983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F3CE37-CAA2-4744-A538-E334E15FDC7B}"/>
              </a:ext>
            </a:extLst>
          </p:cNvPr>
          <p:cNvSpPr/>
          <p:nvPr/>
        </p:nvSpPr>
        <p:spPr>
          <a:xfrm>
            <a:off x="6548509" y="3018097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3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0FBECC-1EFD-2F48-9229-610435E417B0}"/>
              </a:ext>
            </a:extLst>
          </p:cNvPr>
          <p:cNvSpPr/>
          <p:nvPr/>
        </p:nvSpPr>
        <p:spPr>
          <a:xfrm>
            <a:off x="6210095" y="2685699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2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0A5A38-C0FB-E74B-B983-E5454CF19694}"/>
              </a:ext>
            </a:extLst>
          </p:cNvPr>
          <p:cNvSpPr/>
          <p:nvPr/>
        </p:nvSpPr>
        <p:spPr>
          <a:xfrm>
            <a:off x="3922489" y="2986439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F5631A-ECD6-4C44-BC6C-7C6AEDBDAB00}"/>
              </a:ext>
            </a:extLst>
          </p:cNvPr>
          <p:cNvSpPr/>
          <p:nvPr/>
        </p:nvSpPr>
        <p:spPr>
          <a:xfrm>
            <a:off x="3923550" y="2632440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F33BDA-CDC6-C14F-8A0F-6B72ECCF3961}"/>
              </a:ext>
            </a:extLst>
          </p:cNvPr>
          <p:cNvSpPr/>
          <p:nvPr/>
        </p:nvSpPr>
        <p:spPr>
          <a:xfrm>
            <a:off x="5857374" y="2291982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1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6BAB91-D392-544A-AB0F-891D1CBF3AD7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357E30-579C-164A-AC71-095551BAE1A7}"/>
              </a:ext>
            </a:extLst>
          </p:cNvPr>
          <p:cNvSpPr/>
          <p:nvPr/>
        </p:nvSpPr>
        <p:spPr>
          <a:xfrm>
            <a:off x="720157" y="4409336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D8D4E3-7F1C-F74D-80D5-01B5E576ED22}"/>
              </a:ext>
            </a:extLst>
          </p:cNvPr>
          <p:cNvSpPr txBox="1"/>
          <p:nvPr/>
        </p:nvSpPr>
        <p:spPr>
          <a:xfrm>
            <a:off x="352755" y="4941023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F8084F-1B91-EF4B-9811-40DBFAC8F203}"/>
              </a:ext>
            </a:extLst>
          </p:cNvPr>
          <p:cNvSpPr txBox="1"/>
          <p:nvPr/>
        </p:nvSpPr>
        <p:spPr>
          <a:xfrm>
            <a:off x="1156576" y="3977396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83754D-F2CF-FF4F-84AA-0E335C3B3459}"/>
              </a:ext>
            </a:extLst>
          </p:cNvPr>
          <p:cNvSpPr/>
          <p:nvPr/>
        </p:nvSpPr>
        <p:spPr>
          <a:xfrm>
            <a:off x="7553282" y="4448642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925DE4-1207-5C44-A7D6-EDE607253EE5}"/>
              </a:ext>
            </a:extLst>
          </p:cNvPr>
          <p:cNvSpPr/>
          <p:nvPr/>
        </p:nvSpPr>
        <p:spPr>
          <a:xfrm>
            <a:off x="3905868" y="4440497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322DFA-080B-F649-8631-214DBCD4C51D}"/>
              </a:ext>
            </a:extLst>
          </p:cNvPr>
          <p:cNvSpPr/>
          <p:nvPr/>
        </p:nvSpPr>
        <p:spPr>
          <a:xfrm>
            <a:off x="5840755" y="4440497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8AA89D-B14B-C340-B54A-011B35A13E02}"/>
              </a:ext>
            </a:extLst>
          </p:cNvPr>
          <p:cNvSpPr/>
          <p:nvPr/>
        </p:nvSpPr>
        <p:spPr>
          <a:xfrm>
            <a:off x="2840689" y="4608624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9E891B-4BC6-B648-84DF-120A2C3E0DD6}"/>
              </a:ext>
            </a:extLst>
          </p:cNvPr>
          <p:cNvCxnSpPr>
            <a:cxnSpLocks/>
          </p:cNvCxnSpPr>
          <p:nvPr/>
        </p:nvCxnSpPr>
        <p:spPr>
          <a:xfrm>
            <a:off x="5879500" y="4475571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3568D77-D283-5848-9B69-B5B0F39DAAC1}"/>
              </a:ext>
            </a:extLst>
          </p:cNvPr>
          <p:cNvSpPr/>
          <p:nvPr/>
        </p:nvSpPr>
        <p:spPr>
          <a:xfrm>
            <a:off x="8681385" y="4462279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12F0B8-2095-1147-B570-428ABB8569FB}"/>
              </a:ext>
            </a:extLst>
          </p:cNvPr>
          <p:cNvSpPr/>
          <p:nvPr/>
        </p:nvSpPr>
        <p:spPr>
          <a:xfrm>
            <a:off x="3905867" y="5508865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84102F-34D2-F942-8F93-F940D15FA2F0}"/>
              </a:ext>
            </a:extLst>
          </p:cNvPr>
          <p:cNvSpPr/>
          <p:nvPr/>
        </p:nvSpPr>
        <p:spPr>
          <a:xfrm>
            <a:off x="6851743" y="5520793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4</a:t>
            </a:r>
            <a:r>
              <a:rPr lang="en-US" sz="8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2844CF-89F2-6F44-A51C-E950F5044936}"/>
              </a:ext>
            </a:extLst>
          </p:cNvPr>
          <p:cNvSpPr/>
          <p:nvPr/>
        </p:nvSpPr>
        <p:spPr>
          <a:xfrm>
            <a:off x="8275786" y="4462280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82DC9C-78F4-5E42-B8C5-5E74000342B7}"/>
              </a:ext>
            </a:extLst>
          </p:cNvPr>
          <p:cNvSpPr/>
          <p:nvPr/>
        </p:nvSpPr>
        <p:spPr>
          <a:xfrm>
            <a:off x="7881794" y="4462280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159581A-D554-F04A-AFD9-93B523F0BC01}"/>
              </a:ext>
            </a:extLst>
          </p:cNvPr>
          <p:cNvSpPr/>
          <p:nvPr/>
        </p:nvSpPr>
        <p:spPr>
          <a:xfrm>
            <a:off x="6531887" y="5188394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3</a:t>
            </a:r>
            <a:r>
              <a:rPr lang="en-US" sz="800" baseline="30000" dirty="0">
                <a:latin typeface="Times" pitchFamily="2" charset="0"/>
              </a:rPr>
              <a:t>1-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5A765E-CB57-1B46-B862-BD9D8825563B}"/>
              </a:ext>
            </a:extLst>
          </p:cNvPr>
          <p:cNvSpPr/>
          <p:nvPr/>
        </p:nvSpPr>
        <p:spPr>
          <a:xfrm>
            <a:off x="6193473" y="4855996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2</a:t>
            </a:r>
            <a:r>
              <a:rPr lang="en-US" sz="8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908438-B290-9643-AD03-82C825EB4943}"/>
              </a:ext>
            </a:extLst>
          </p:cNvPr>
          <p:cNvSpPr/>
          <p:nvPr/>
        </p:nvSpPr>
        <p:spPr>
          <a:xfrm>
            <a:off x="3905867" y="5156736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7D0E35-E18F-8949-8186-593B4D6BF8B2}"/>
              </a:ext>
            </a:extLst>
          </p:cNvPr>
          <p:cNvSpPr/>
          <p:nvPr/>
        </p:nvSpPr>
        <p:spPr>
          <a:xfrm>
            <a:off x="3906928" y="4802737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D9C3DDA-C519-1343-9D08-1A47507C894A}"/>
              </a:ext>
            </a:extLst>
          </p:cNvPr>
          <p:cNvSpPr/>
          <p:nvPr/>
        </p:nvSpPr>
        <p:spPr>
          <a:xfrm>
            <a:off x="5840752" y="4462279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1</a:t>
            </a:r>
            <a:r>
              <a:rPr lang="en-US" sz="8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5436C3-B760-FC46-BBD0-A5E15735BC56}"/>
              </a:ext>
            </a:extLst>
          </p:cNvPr>
          <p:cNvSpPr/>
          <p:nvPr/>
        </p:nvSpPr>
        <p:spPr>
          <a:xfrm>
            <a:off x="4398759" y="4436951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F3733C3-0496-3A47-94AA-ED13783D2880}"/>
              </a:ext>
            </a:extLst>
          </p:cNvPr>
          <p:cNvSpPr/>
          <p:nvPr/>
        </p:nvSpPr>
        <p:spPr>
          <a:xfrm>
            <a:off x="9466777" y="2798252"/>
            <a:ext cx="1908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mes" pitchFamily="2" charset="0"/>
              </a:rPr>
              <a:t>det</a:t>
            </a:r>
            <a:r>
              <a:rPr lang="en-US" sz="2800" b="1" dirty="0">
                <a:latin typeface="Times" pitchFamily="2" charset="0"/>
              </a:rPr>
              <a:t> A </a:t>
            </a:r>
            <a:r>
              <a:rPr lang="en-US" sz="2800" dirty="0">
                <a:latin typeface="Times" pitchFamily="2" charset="0"/>
              </a:rPr>
              <a:t>=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n-US" sz="2800" dirty="0" err="1">
                <a:latin typeface="Times" pitchFamily="2" charset="0"/>
              </a:rPr>
              <a:t>λ</a:t>
            </a:r>
            <a:r>
              <a:rPr lang="en-US" sz="2800" baseline="-25000" dirty="0" err="1">
                <a:latin typeface="Times" pitchFamily="2" charset="0"/>
              </a:rPr>
              <a:t>i</a:t>
            </a:r>
            <a:endParaRPr lang="en-US" sz="2800" baseline="-25000" dirty="0">
              <a:latin typeface="Times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ECB778-5BCC-1447-A64A-6A19405879A4}"/>
              </a:ext>
            </a:extLst>
          </p:cNvPr>
          <p:cNvSpPr/>
          <p:nvPr/>
        </p:nvSpPr>
        <p:spPr>
          <a:xfrm>
            <a:off x="9289184" y="5084459"/>
            <a:ext cx="23551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mes" pitchFamily="2" charset="0"/>
              </a:rPr>
              <a:t>det </a:t>
            </a:r>
            <a:r>
              <a:rPr lang="en-US" sz="2800" b="1" dirty="0">
                <a:latin typeface="Times" pitchFamily="2" charset="0"/>
              </a:rPr>
              <a:t>A</a:t>
            </a:r>
            <a:r>
              <a:rPr lang="en-US" sz="2800" baseline="30000" dirty="0">
                <a:latin typeface="Times" pitchFamily="2" charset="0"/>
              </a:rPr>
              <a:t>-1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n-US" sz="2800" dirty="0">
                <a:latin typeface="Times" pitchFamily="2" charset="0"/>
              </a:rPr>
              <a:t>=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n-US" sz="2800" dirty="0">
                <a:latin typeface="Times" pitchFamily="2" charset="0"/>
              </a:rPr>
              <a:t>λ</a:t>
            </a:r>
            <a:r>
              <a:rPr lang="en-US" sz="2800" baseline="-25000" dirty="0">
                <a:latin typeface="Times" pitchFamily="2" charset="0"/>
              </a:rPr>
              <a:t>i</a:t>
            </a:r>
            <a:r>
              <a:rPr lang="en-US" sz="2800" baseline="30000" dirty="0">
                <a:latin typeface="Times" pitchFamily="2" charset="0"/>
              </a:rPr>
              <a:t>-1</a:t>
            </a:r>
            <a:endParaRPr lang="en-US" sz="28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80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0CE4-1F4F-1143-BFD8-37706ACF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do this?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C9E2B0-BA37-FA4B-A23C-CE9901735924}"/>
              </a:ext>
            </a:extLst>
          </p:cNvPr>
          <p:cNvSpPr/>
          <p:nvPr/>
        </p:nvSpPr>
        <p:spPr>
          <a:xfrm>
            <a:off x="736779" y="2239039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164CB-8A9F-B946-9A76-0F83C930F938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B2736-4DDB-5A44-89DA-C8FE7720EA2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FC25E9-5C92-B944-86C9-620F2FE2F8D1}"/>
              </a:ext>
            </a:extLst>
          </p:cNvPr>
          <p:cNvSpPr/>
          <p:nvPr/>
        </p:nvSpPr>
        <p:spPr>
          <a:xfrm>
            <a:off x="7569904" y="2278345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119A9-8731-8E4B-843A-8FE9461F73FA}"/>
              </a:ext>
            </a:extLst>
          </p:cNvPr>
          <p:cNvSpPr/>
          <p:nvPr/>
        </p:nvSpPr>
        <p:spPr>
          <a:xfrm>
            <a:off x="3922490" y="2270200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9F97F7-1F81-CC4C-904F-67CE2B4BF0EC}"/>
              </a:ext>
            </a:extLst>
          </p:cNvPr>
          <p:cNvSpPr/>
          <p:nvPr/>
        </p:nvSpPr>
        <p:spPr>
          <a:xfrm>
            <a:off x="5857377" y="2270200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A50AD-A20A-AA40-A1A7-B90EACDCE43B}"/>
              </a:ext>
            </a:extLst>
          </p:cNvPr>
          <p:cNvSpPr/>
          <p:nvPr/>
        </p:nvSpPr>
        <p:spPr>
          <a:xfrm>
            <a:off x="2857311" y="2438327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7C3A3-C873-ED40-8559-14B1847C5C1C}"/>
              </a:ext>
            </a:extLst>
          </p:cNvPr>
          <p:cNvCxnSpPr>
            <a:cxnSpLocks/>
          </p:cNvCxnSpPr>
          <p:nvPr/>
        </p:nvCxnSpPr>
        <p:spPr>
          <a:xfrm>
            <a:off x="5896122" y="2305274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7316AA-293E-4E4F-BFDB-2859211BDD7F}"/>
              </a:ext>
            </a:extLst>
          </p:cNvPr>
          <p:cNvSpPr/>
          <p:nvPr/>
        </p:nvSpPr>
        <p:spPr>
          <a:xfrm>
            <a:off x="8698007" y="2291982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F74505-6882-E44F-B597-58DC3CEFE0BA}"/>
              </a:ext>
            </a:extLst>
          </p:cNvPr>
          <p:cNvSpPr/>
          <p:nvPr/>
        </p:nvSpPr>
        <p:spPr>
          <a:xfrm>
            <a:off x="3922489" y="3338568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ECA26-D429-3640-9189-3261D3AB8138}"/>
              </a:ext>
            </a:extLst>
          </p:cNvPr>
          <p:cNvSpPr/>
          <p:nvPr/>
        </p:nvSpPr>
        <p:spPr>
          <a:xfrm>
            <a:off x="6868365" y="3350496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4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AC872E-8DB3-534D-A117-DF8F9026536F}"/>
              </a:ext>
            </a:extLst>
          </p:cNvPr>
          <p:cNvSpPr/>
          <p:nvPr/>
        </p:nvSpPr>
        <p:spPr>
          <a:xfrm>
            <a:off x="5659059" y="1413929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D1C730-3729-2B4D-AAD5-A5037BF544EA}"/>
              </a:ext>
            </a:extLst>
          </p:cNvPr>
          <p:cNvSpPr/>
          <p:nvPr/>
        </p:nvSpPr>
        <p:spPr>
          <a:xfrm>
            <a:off x="8292408" y="2291983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178825-8416-F041-9A2B-4AB031A985DD}"/>
              </a:ext>
            </a:extLst>
          </p:cNvPr>
          <p:cNvSpPr/>
          <p:nvPr/>
        </p:nvSpPr>
        <p:spPr>
          <a:xfrm>
            <a:off x="7898416" y="2291983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F3CE37-CAA2-4744-A538-E334E15FDC7B}"/>
              </a:ext>
            </a:extLst>
          </p:cNvPr>
          <p:cNvSpPr/>
          <p:nvPr/>
        </p:nvSpPr>
        <p:spPr>
          <a:xfrm>
            <a:off x="6548509" y="3018097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3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0FBECC-1EFD-2F48-9229-610435E417B0}"/>
              </a:ext>
            </a:extLst>
          </p:cNvPr>
          <p:cNvSpPr/>
          <p:nvPr/>
        </p:nvSpPr>
        <p:spPr>
          <a:xfrm>
            <a:off x="6210095" y="2685699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2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0A5A38-C0FB-E74B-B983-E5454CF19694}"/>
              </a:ext>
            </a:extLst>
          </p:cNvPr>
          <p:cNvSpPr/>
          <p:nvPr/>
        </p:nvSpPr>
        <p:spPr>
          <a:xfrm>
            <a:off x="3922489" y="2986439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F5631A-ECD6-4C44-BC6C-7C6AEDBDAB00}"/>
              </a:ext>
            </a:extLst>
          </p:cNvPr>
          <p:cNvSpPr/>
          <p:nvPr/>
        </p:nvSpPr>
        <p:spPr>
          <a:xfrm>
            <a:off x="3923550" y="2632440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F33BDA-CDC6-C14F-8A0F-6B72ECCF3961}"/>
              </a:ext>
            </a:extLst>
          </p:cNvPr>
          <p:cNvSpPr/>
          <p:nvPr/>
        </p:nvSpPr>
        <p:spPr>
          <a:xfrm>
            <a:off x="5857374" y="2291982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1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6BAB91-D392-544A-AB0F-891D1CBF3AD7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357E30-579C-164A-AC71-095551BAE1A7}"/>
              </a:ext>
            </a:extLst>
          </p:cNvPr>
          <p:cNvSpPr/>
          <p:nvPr/>
        </p:nvSpPr>
        <p:spPr>
          <a:xfrm>
            <a:off x="720157" y="4409336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D8D4E3-7F1C-F74D-80D5-01B5E576ED22}"/>
              </a:ext>
            </a:extLst>
          </p:cNvPr>
          <p:cNvSpPr txBox="1"/>
          <p:nvPr/>
        </p:nvSpPr>
        <p:spPr>
          <a:xfrm>
            <a:off x="352755" y="4941023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F8084F-1B91-EF4B-9811-40DBFAC8F203}"/>
              </a:ext>
            </a:extLst>
          </p:cNvPr>
          <p:cNvSpPr txBox="1"/>
          <p:nvPr/>
        </p:nvSpPr>
        <p:spPr>
          <a:xfrm>
            <a:off x="1156576" y="3977396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83754D-F2CF-FF4F-84AA-0E335C3B3459}"/>
              </a:ext>
            </a:extLst>
          </p:cNvPr>
          <p:cNvSpPr/>
          <p:nvPr/>
        </p:nvSpPr>
        <p:spPr>
          <a:xfrm>
            <a:off x="7553282" y="4448642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925DE4-1207-5C44-A7D6-EDE607253EE5}"/>
              </a:ext>
            </a:extLst>
          </p:cNvPr>
          <p:cNvSpPr/>
          <p:nvPr/>
        </p:nvSpPr>
        <p:spPr>
          <a:xfrm>
            <a:off x="3905868" y="4440497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322DFA-080B-F649-8631-214DBCD4C51D}"/>
              </a:ext>
            </a:extLst>
          </p:cNvPr>
          <p:cNvSpPr/>
          <p:nvPr/>
        </p:nvSpPr>
        <p:spPr>
          <a:xfrm>
            <a:off x="5840755" y="4440497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8AA89D-B14B-C340-B54A-011B35A13E02}"/>
              </a:ext>
            </a:extLst>
          </p:cNvPr>
          <p:cNvSpPr/>
          <p:nvPr/>
        </p:nvSpPr>
        <p:spPr>
          <a:xfrm>
            <a:off x="2840689" y="4608624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9E891B-4BC6-B648-84DF-120A2C3E0DD6}"/>
              </a:ext>
            </a:extLst>
          </p:cNvPr>
          <p:cNvCxnSpPr>
            <a:cxnSpLocks/>
          </p:cNvCxnSpPr>
          <p:nvPr/>
        </p:nvCxnSpPr>
        <p:spPr>
          <a:xfrm>
            <a:off x="5879500" y="4475571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3568D77-D283-5848-9B69-B5B0F39DAAC1}"/>
              </a:ext>
            </a:extLst>
          </p:cNvPr>
          <p:cNvSpPr/>
          <p:nvPr/>
        </p:nvSpPr>
        <p:spPr>
          <a:xfrm>
            <a:off x="8681385" y="4462279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12F0B8-2095-1147-B570-428ABB8569FB}"/>
              </a:ext>
            </a:extLst>
          </p:cNvPr>
          <p:cNvSpPr/>
          <p:nvPr/>
        </p:nvSpPr>
        <p:spPr>
          <a:xfrm>
            <a:off x="3905867" y="5508865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84102F-34D2-F942-8F93-F940D15FA2F0}"/>
              </a:ext>
            </a:extLst>
          </p:cNvPr>
          <p:cNvSpPr/>
          <p:nvPr/>
        </p:nvSpPr>
        <p:spPr>
          <a:xfrm>
            <a:off x="6851743" y="5520793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4</a:t>
            </a:r>
            <a:r>
              <a:rPr lang="en-US" sz="8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2844CF-89F2-6F44-A51C-E950F5044936}"/>
              </a:ext>
            </a:extLst>
          </p:cNvPr>
          <p:cNvSpPr/>
          <p:nvPr/>
        </p:nvSpPr>
        <p:spPr>
          <a:xfrm>
            <a:off x="8275786" y="4462280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82DC9C-78F4-5E42-B8C5-5E74000342B7}"/>
              </a:ext>
            </a:extLst>
          </p:cNvPr>
          <p:cNvSpPr/>
          <p:nvPr/>
        </p:nvSpPr>
        <p:spPr>
          <a:xfrm>
            <a:off x="7881794" y="4462280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159581A-D554-F04A-AFD9-93B523F0BC01}"/>
              </a:ext>
            </a:extLst>
          </p:cNvPr>
          <p:cNvSpPr/>
          <p:nvPr/>
        </p:nvSpPr>
        <p:spPr>
          <a:xfrm>
            <a:off x="6531887" y="5188394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3</a:t>
            </a:r>
            <a:r>
              <a:rPr lang="en-US" sz="800" baseline="30000" dirty="0">
                <a:latin typeface="Times" pitchFamily="2" charset="0"/>
              </a:rPr>
              <a:t>1-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5A765E-CB57-1B46-B862-BD9D8825563B}"/>
              </a:ext>
            </a:extLst>
          </p:cNvPr>
          <p:cNvSpPr/>
          <p:nvPr/>
        </p:nvSpPr>
        <p:spPr>
          <a:xfrm>
            <a:off x="6193473" y="4855996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2</a:t>
            </a:r>
            <a:r>
              <a:rPr lang="en-US" sz="8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908438-B290-9643-AD03-82C825EB4943}"/>
              </a:ext>
            </a:extLst>
          </p:cNvPr>
          <p:cNvSpPr/>
          <p:nvPr/>
        </p:nvSpPr>
        <p:spPr>
          <a:xfrm>
            <a:off x="3905867" y="5156736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7D0E35-E18F-8949-8186-593B4D6BF8B2}"/>
              </a:ext>
            </a:extLst>
          </p:cNvPr>
          <p:cNvSpPr/>
          <p:nvPr/>
        </p:nvSpPr>
        <p:spPr>
          <a:xfrm>
            <a:off x="3906928" y="4802737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D9C3DDA-C519-1343-9D08-1A47507C894A}"/>
              </a:ext>
            </a:extLst>
          </p:cNvPr>
          <p:cNvSpPr/>
          <p:nvPr/>
        </p:nvSpPr>
        <p:spPr>
          <a:xfrm>
            <a:off x="5840752" y="4462279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1</a:t>
            </a:r>
            <a:r>
              <a:rPr lang="en-US" sz="8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5436C3-B760-FC46-BBD0-A5E15735BC56}"/>
              </a:ext>
            </a:extLst>
          </p:cNvPr>
          <p:cNvSpPr/>
          <p:nvPr/>
        </p:nvSpPr>
        <p:spPr>
          <a:xfrm>
            <a:off x="4398759" y="4436951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F3733C3-0496-3A47-94AA-ED13783D2880}"/>
              </a:ext>
            </a:extLst>
          </p:cNvPr>
          <p:cNvSpPr/>
          <p:nvPr/>
        </p:nvSpPr>
        <p:spPr>
          <a:xfrm>
            <a:off x="9466777" y="2798252"/>
            <a:ext cx="1908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mes" pitchFamily="2" charset="0"/>
              </a:rPr>
              <a:t>det</a:t>
            </a:r>
            <a:r>
              <a:rPr lang="en-US" sz="2800" b="1" dirty="0">
                <a:latin typeface="Times" pitchFamily="2" charset="0"/>
              </a:rPr>
              <a:t> A </a:t>
            </a:r>
            <a:r>
              <a:rPr lang="en-US" sz="2800" dirty="0">
                <a:latin typeface="Times" pitchFamily="2" charset="0"/>
              </a:rPr>
              <a:t>=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n-US" sz="2800" dirty="0" err="1">
                <a:latin typeface="Times" pitchFamily="2" charset="0"/>
              </a:rPr>
              <a:t>λ</a:t>
            </a:r>
            <a:r>
              <a:rPr lang="en-US" sz="2800" baseline="-25000" dirty="0" err="1">
                <a:latin typeface="Times" pitchFamily="2" charset="0"/>
              </a:rPr>
              <a:t>i</a:t>
            </a:r>
            <a:endParaRPr lang="en-US" sz="2800" baseline="-25000" dirty="0">
              <a:latin typeface="Times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ECB778-5BCC-1447-A64A-6A19405879A4}"/>
              </a:ext>
            </a:extLst>
          </p:cNvPr>
          <p:cNvSpPr/>
          <p:nvPr/>
        </p:nvSpPr>
        <p:spPr>
          <a:xfrm>
            <a:off x="9289184" y="5084459"/>
            <a:ext cx="23551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mes" pitchFamily="2" charset="0"/>
              </a:rPr>
              <a:t>det </a:t>
            </a:r>
            <a:r>
              <a:rPr lang="en-US" sz="2800" b="1" dirty="0">
                <a:latin typeface="Times" pitchFamily="2" charset="0"/>
              </a:rPr>
              <a:t>A</a:t>
            </a:r>
            <a:r>
              <a:rPr lang="en-US" sz="2800" baseline="30000" dirty="0">
                <a:latin typeface="Times" pitchFamily="2" charset="0"/>
              </a:rPr>
              <a:t>-1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n-US" sz="2800" dirty="0">
                <a:latin typeface="Times" pitchFamily="2" charset="0"/>
              </a:rPr>
              <a:t>=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n-US" sz="2800" dirty="0">
                <a:latin typeface="Times" pitchFamily="2" charset="0"/>
              </a:rPr>
              <a:t>λ</a:t>
            </a:r>
            <a:r>
              <a:rPr lang="en-US" sz="2800" baseline="-25000" dirty="0">
                <a:latin typeface="Times" pitchFamily="2" charset="0"/>
              </a:rPr>
              <a:t>i</a:t>
            </a:r>
            <a:r>
              <a:rPr lang="en-US" sz="2800" baseline="30000" dirty="0">
                <a:latin typeface="Times" pitchFamily="2" charset="0"/>
              </a:rPr>
              <a:t>-1</a:t>
            </a:r>
            <a:endParaRPr lang="en-US" sz="2800" baseline="-25000" dirty="0">
              <a:latin typeface="Times" pitchFamily="2" charset="0"/>
            </a:endParaRP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1887E9A-7BFE-1C4F-A4EA-4CE31E5DA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30" y="2333873"/>
            <a:ext cx="9166004" cy="1144415"/>
          </a:xfrm>
          <a:solidFill>
            <a:srgbClr val="FFFF00"/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When pairs of rows/ columns in A are close but not the same,</a:t>
            </a:r>
          </a:p>
          <a:p>
            <a:pPr marL="0" indent="0">
              <a:buNone/>
            </a:pPr>
            <a:r>
              <a:rPr lang="en-US" dirty="0"/>
              <a:t>eigenvalues of A get small.  Jargon: “Ill-conditioned design matrix”</a:t>
            </a:r>
          </a:p>
        </p:txBody>
      </p:sp>
    </p:spTree>
    <p:extLst>
      <p:ext uri="{BB962C8B-B14F-4D97-AF65-F5344CB8AC3E}">
        <p14:creationId xmlns:p14="http://schemas.microsoft.com/office/powerpoint/2010/main" val="118243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6F8A-71E1-6541-A411-7C34CAC93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3DEE1-1F23-4D43-A03E-378452B5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0" y="1065007"/>
            <a:ext cx="8515375" cy="56444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CBA259-3A32-AA4D-8CDA-505C2D8FDFE5}"/>
              </a:ext>
            </a:extLst>
          </p:cNvPr>
          <p:cNvSpPr/>
          <p:nvPr/>
        </p:nvSpPr>
        <p:spPr>
          <a:xfrm>
            <a:off x="8619148" y="2798252"/>
            <a:ext cx="3604000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mes" pitchFamily="2" charset="0"/>
              </a:rPr>
              <a:t>One approach is </a:t>
            </a:r>
          </a:p>
          <a:p>
            <a:pPr algn="ctr"/>
            <a:r>
              <a:rPr lang="en-US" sz="2800" dirty="0">
                <a:latin typeface="Times" pitchFamily="2" charset="0"/>
              </a:rPr>
              <a:t>choosing basis</a:t>
            </a:r>
          </a:p>
          <a:p>
            <a:pPr algn="ctr"/>
            <a:r>
              <a:rPr lang="en-US" sz="2800" dirty="0">
                <a:latin typeface="Times" pitchFamily="2" charset="0"/>
              </a:rPr>
              <a:t>vectors that are</a:t>
            </a:r>
          </a:p>
          <a:p>
            <a:pPr algn="ctr"/>
            <a:r>
              <a:rPr lang="en-US" sz="2800" dirty="0">
                <a:latin typeface="Times" pitchFamily="2" charset="0"/>
              </a:rPr>
              <a:t>orthogonal: </a:t>
            </a:r>
          </a:p>
          <a:p>
            <a:pPr algn="ctr"/>
            <a:r>
              <a:rPr lang="en-US" sz="2800" dirty="0">
                <a:latin typeface="Times" pitchFamily="2" charset="0"/>
              </a:rPr>
              <a:t>”in different directions”</a:t>
            </a:r>
          </a:p>
          <a:p>
            <a:pPr algn="ctr"/>
            <a:r>
              <a:rPr lang="en-US" sz="2800" dirty="0">
                <a:latin typeface="Times" pitchFamily="2" charset="0"/>
              </a:rPr>
              <a:t>won’t interfere with </a:t>
            </a:r>
          </a:p>
          <a:p>
            <a:pPr algn="ctr"/>
            <a:r>
              <a:rPr lang="en-US" sz="2800" dirty="0">
                <a:latin typeface="Times" pitchFamily="2" charset="0"/>
              </a:rPr>
              <a:t>each other.</a:t>
            </a:r>
          </a:p>
        </p:txBody>
      </p:sp>
    </p:spTree>
    <p:extLst>
      <p:ext uri="{BB962C8B-B14F-4D97-AF65-F5344CB8AC3E}">
        <p14:creationId xmlns:p14="http://schemas.microsoft.com/office/powerpoint/2010/main" val="3130280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rincipal Component Analysis explained | by Matyas Amrouche | Towards Data  Science">
            <a:extLst>
              <a:ext uri="{FF2B5EF4-FFF2-40B4-BE49-F238E27FC236}">
                <a16:creationId xmlns:a16="http://schemas.microsoft.com/office/drawing/2014/main" id="{7D2E16AD-04D8-8444-AD5C-85CCDDB2D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472" y="297397"/>
            <a:ext cx="6482528" cy="619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37F876-22A2-1744-8A19-BDFDC1E8E917}"/>
              </a:ext>
            </a:extLst>
          </p:cNvPr>
          <p:cNvSpPr/>
          <p:nvPr/>
        </p:nvSpPr>
        <p:spPr>
          <a:xfrm>
            <a:off x="954277" y="3102748"/>
            <a:ext cx="26629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b = (</a:t>
            </a:r>
            <a:r>
              <a:rPr lang="en-US" sz="3200" b="1" dirty="0"/>
              <a:t>X</a:t>
            </a:r>
            <a:r>
              <a:rPr lang="en-US" sz="3200" baseline="30000" dirty="0"/>
              <a:t>T</a:t>
            </a:r>
            <a:r>
              <a:rPr lang="en-US" sz="3200" b="1" dirty="0"/>
              <a:t> X</a:t>
            </a:r>
            <a:r>
              <a:rPr lang="en-US" sz="3200" dirty="0"/>
              <a:t>)</a:t>
            </a:r>
            <a:r>
              <a:rPr lang="en-US" sz="3200" baseline="30000" dirty="0"/>
              <a:t>−1</a:t>
            </a:r>
            <a:r>
              <a:rPr lang="en-US" sz="3200" b="1" dirty="0"/>
              <a:t>X</a:t>
            </a:r>
            <a:r>
              <a:rPr lang="en-US" sz="3200" baseline="30000" dirty="0"/>
              <a:t>T</a:t>
            </a:r>
            <a:r>
              <a:rPr lang="en-US" sz="3200" b="1" dirty="0"/>
              <a:t> 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AB52F4-8A20-4C4A-9F81-D6B7BFFE1C86}"/>
              </a:ext>
            </a:extLst>
          </p:cNvPr>
          <p:cNvSpPr/>
          <p:nvPr/>
        </p:nvSpPr>
        <p:spPr>
          <a:xfrm>
            <a:off x="838200" y="2003168"/>
            <a:ext cx="38781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 what?  some eigenvalues are small.  </a:t>
            </a:r>
          </a:p>
          <a:p>
            <a:r>
              <a:rPr lang="en-US" dirty="0"/>
              <a:t>This doesn’t do anything bad, does it?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1C05EC-C2CB-DF4B-98EE-E708D9ECF67B}"/>
              </a:ext>
            </a:extLst>
          </p:cNvPr>
          <p:cNvSpPr/>
          <p:nvPr/>
        </p:nvSpPr>
        <p:spPr>
          <a:xfrm>
            <a:off x="838200" y="3885336"/>
            <a:ext cx="4649286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inverse of </a:t>
            </a:r>
            <a:r>
              <a:rPr lang="en-US" b="1" dirty="0"/>
              <a:t>X</a:t>
            </a:r>
            <a:r>
              <a:rPr lang="en-US" baseline="30000" dirty="0"/>
              <a:t>T</a:t>
            </a:r>
            <a:r>
              <a:rPr lang="en-US" b="1" dirty="0"/>
              <a:t> X </a:t>
            </a:r>
            <a:r>
              <a:rPr lang="en-US" dirty="0"/>
              <a:t>has eigenvalues that</a:t>
            </a:r>
          </a:p>
          <a:p>
            <a:r>
              <a:rPr lang="en-US" dirty="0"/>
              <a:t>are the inverses of the eigenvalues in </a:t>
            </a:r>
            <a:r>
              <a:rPr lang="en-US" b="1" dirty="0"/>
              <a:t>X</a:t>
            </a:r>
            <a:r>
              <a:rPr lang="en-US" baseline="30000" dirty="0"/>
              <a:t>T</a:t>
            </a:r>
            <a:r>
              <a:rPr lang="en-US" b="1" dirty="0"/>
              <a:t> X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So small eigenvalues in </a:t>
            </a:r>
            <a:r>
              <a:rPr lang="en-US" b="1" dirty="0"/>
              <a:t>X</a:t>
            </a:r>
            <a:r>
              <a:rPr lang="en-US" baseline="30000" dirty="0"/>
              <a:t>T</a:t>
            </a:r>
            <a:r>
              <a:rPr lang="en-US" b="1" dirty="0"/>
              <a:t> X </a:t>
            </a:r>
            <a:r>
              <a:rPr lang="en-US" dirty="0"/>
              <a:t>mean large </a:t>
            </a:r>
          </a:p>
          <a:p>
            <a:r>
              <a:rPr lang="en-US" dirty="0"/>
              <a:t>eigenvalues (and large volume transformations)</a:t>
            </a:r>
          </a:p>
          <a:p>
            <a:r>
              <a:rPr lang="en-US" dirty="0"/>
              <a:t>in (</a:t>
            </a:r>
            <a:r>
              <a:rPr lang="en-US" b="1" dirty="0"/>
              <a:t>X</a:t>
            </a:r>
            <a:r>
              <a:rPr lang="en-US" baseline="30000" dirty="0"/>
              <a:t>T</a:t>
            </a:r>
            <a:r>
              <a:rPr lang="en-US" b="1" dirty="0"/>
              <a:t> X</a:t>
            </a:r>
            <a:r>
              <a:rPr lang="en-US" dirty="0"/>
              <a:t>)</a:t>
            </a:r>
            <a:r>
              <a:rPr lang="en-US" baseline="30000" dirty="0"/>
              <a:t>−1 </a:t>
            </a:r>
          </a:p>
          <a:p>
            <a:endParaRPr lang="en-US" dirty="0"/>
          </a:p>
          <a:p>
            <a:r>
              <a:rPr lang="en-US" dirty="0"/>
              <a:t>But.. I’m applying (</a:t>
            </a:r>
            <a:r>
              <a:rPr lang="en-US" b="1" dirty="0"/>
              <a:t>X</a:t>
            </a:r>
            <a:r>
              <a:rPr lang="en-US" baseline="30000" dirty="0"/>
              <a:t>T</a:t>
            </a:r>
            <a:r>
              <a:rPr lang="en-US" b="1" dirty="0"/>
              <a:t> X</a:t>
            </a:r>
            <a:r>
              <a:rPr lang="en-US" dirty="0"/>
              <a:t>)</a:t>
            </a:r>
            <a:r>
              <a:rPr lang="en-US" baseline="30000" dirty="0"/>
              <a:t>−1 </a:t>
            </a:r>
            <a:r>
              <a:rPr lang="en-US" dirty="0"/>
              <a:t>to something</a:t>
            </a:r>
          </a:p>
          <a:p>
            <a:r>
              <a:rPr lang="en-US" dirty="0"/>
              <a:t>proportional to Y, which has ”noise” on it.</a:t>
            </a:r>
          </a:p>
        </p:txBody>
      </p:sp>
    </p:spTree>
    <p:extLst>
      <p:ext uri="{BB962C8B-B14F-4D97-AF65-F5344CB8AC3E}">
        <p14:creationId xmlns:p14="http://schemas.microsoft.com/office/powerpoint/2010/main" val="1740692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207D-018F-0B4C-A277-9DCA1A8ED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overfit:  more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42B49-2FA1-A54C-89DA-29A50666D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930" y="3829236"/>
            <a:ext cx="7747686" cy="30287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239085-CAEB-6545-8712-0A384B19D68D}"/>
              </a:ext>
            </a:extLst>
          </p:cNvPr>
          <p:cNvSpPr/>
          <p:nvPr/>
        </p:nvSpPr>
        <p:spPr>
          <a:xfrm>
            <a:off x="1503349" y="1386211"/>
            <a:ext cx="98504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One remedy is to include more data.</a:t>
            </a:r>
          </a:p>
          <a:p>
            <a:endParaRPr lang="en-US" sz="2800" dirty="0"/>
          </a:p>
          <a:p>
            <a:r>
              <a:rPr lang="en-US" sz="2800" dirty="0"/>
              <a:t>More terms in the likelihood (probably) will </a:t>
            </a:r>
          </a:p>
          <a:p>
            <a:r>
              <a:rPr lang="en-US" sz="2800" dirty="0"/>
              <a:t>guide us closer to a solution that is more generalizable</a:t>
            </a:r>
          </a:p>
          <a:p>
            <a:endParaRPr lang="en-US" sz="2800" dirty="0"/>
          </a:p>
          <a:p>
            <a:r>
              <a:rPr lang="en-US" sz="2800" dirty="0"/>
              <a:t>More terms in the likelihood makes the peak sharper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91BDA8-F86C-8B45-89F7-D205D6709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67" t="50000"/>
          <a:stretch/>
        </p:blipFill>
        <p:spPr>
          <a:xfrm>
            <a:off x="704336" y="4063867"/>
            <a:ext cx="3830594" cy="279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69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2334</TotalTime>
  <Words>682</Words>
  <Application>Microsoft Macintosh PowerPoint</Application>
  <PresentationFormat>Widescreen</PresentationFormat>
  <Paragraphs>154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Times New Roman</vt:lpstr>
      <vt:lpstr>Office Theme</vt:lpstr>
      <vt:lpstr>DATA221 Intro Machine Learning 06 misc fitting issues</vt:lpstr>
      <vt:lpstr>Linear (polynomial coefficient) regression example</vt:lpstr>
      <vt:lpstr>PowerPoint Presentation</vt:lpstr>
      <vt:lpstr>If you look at the coefficients, they don’t inspire confidence:</vt:lpstr>
      <vt:lpstr>Why does it do this? </vt:lpstr>
      <vt:lpstr>Why does it do this? </vt:lpstr>
      <vt:lpstr>PowerPoint Presentation</vt:lpstr>
      <vt:lpstr>PowerPoint Presentation</vt:lpstr>
      <vt:lpstr>Don’t overfit:  more data</vt:lpstr>
      <vt:lpstr>Don’t overfit:  regularize</vt:lpstr>
      <vt:lpstr>First and second derivatives in multiple dimensions</vt:lpstr>
      <vt:lpstr>PowerPoint Presentation</vt:lpstr>
      <vt:lpstr>PowerPoint Presentation</vt:lpstr>
      <vt:lpstr>PowerPoint Presentation</vt:lpstr>
      <vt:lpstr>Linear regression on Galton height data</vt:lpstr>
      <vt:lpstr>Logistic regression on Galton height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8</cp:revision>
  <dcterms:created xsi:type="dcterms:W3CDTF">2022-04-02T16:42:32Z</dcterms:created>
  <dcterms:modified xsi:type="dcterms:W3CDTF">2022-04-08T13:54:00Z</dcterms:modified>
</cp:coreProperties>
</file>